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sldIdLst>
    <p:sldId id="301" r:id="rId2"/>
    <p:sldId id="397" r:id="rId3"/>
    <p:sldId id="399" r:id="rId4"/>
    <p:sldId id="382" r:id="rId5"/>
    <p:sldId id="383" r:id="rId6"/>
    <p:sldId id="386" r:id="rId7"/>
    <p:sldId id="396" r:id="rId8"/>
    <p:sldId id="395" r:id="rId9"/>
    <p:sldId id="398" r:id="rId10"/>
    <p:sldId id="385" r:id="rId11"/>
    <p:sldId id="387" r:id="rId12"/>
    <p:sldId id="388" r:id="rId13"/>
    <p:sldId id="405" r:id="rId14"/>
    <p:sldId id="389" r:id="rId15"/>
    <p:sldId id="391" r:id="rId16"/>
    <p:sldId id="392" r:id="rId17"/>
    <p:sldId id="403" r:id="rId18"/>
    <p:sldId id="401" r:id="rId19"/>
    <p:sldId id="390" r:id="rId20"/>
    <p:sldId id="402" r:id="rId21"/>
    <p:sldId id="393" r:id="rId22"/>
    <p:sldId id="394"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12DB7"/>
    <a:srgbClr val="E7C3C8"/>
    <a:srgbClr val="389ED9"/>
    <a:srgbClr val="065096"/>
    <a:srgbClr val="EFEBEE"/>
    <a:srgbClr val="9F414E"/>
    <a:srgbClr val="3B3439"/>
    <a:srgbClr val="D5D1D4"/>
    <a:srgbClr val="6B5D67"/>
    <a:srgbClr val="D8A0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65" autoAdjust="0"/>
    <p:restoredTop sz="94424" autoAdjust="0"/>
  </p:normalViewPr>
  <p:slideViewPr>
    <p:cSldViewPr snapToGrid="0">
      <p:cViewPr varScale="1">
        <p:scale>
          <a:sx n="112" d="100"/>
          <a:sy n="112" d="100"/>
        </p:scale>
        <p:origin x="-504" y="-96"/>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printerSettings" Target="printerSettings/printerSettings1.bin"/><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D37B43-4344-45C6-A468-2D7C14B8F170}" type="datetimeFigureOut">
              <a:rPr lang="zh-CN" altLang="en-US" smtClean="0"/>
              <a:pPr/>
              <a:t>17/7/19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25A24A-5B84-44C4-BF86-D00426138989}" type="slidenum">
              <a:rPr lang="zh-CN" altLang="en-US" smtClean="0"/>
              <a:pPr/>
              <a:t>‹#›</a:t>
            </a:fld>
            <a:endParaRPr lang="zh-CN" altLang="en-US"/>
          </a:p>
        </p:txBody>
      </p:sp>
    </p:spTree>
    <p:extLst>
      <p:ext uri="{BB962C8B-B14F-4D97-AF65-F5344CB8AC3E}">
        <p14:creationId xmlns:p14="http://schemas.microsoft.com/office/powerpoint/2010/main" val="41639386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11</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12</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13</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14</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15</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16</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17</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18</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19</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20</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3</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21</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22</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4</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5</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6</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7</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8</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9</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10</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5" name="图片 4" descr="新版PPT模板母板.jpg"/>
          <p:cNvPicPr>
            <a:picLocks noChangeAspect="1"/>
          </p:cNvPicPr>
          <p:nvPr userDrawn="1"/>
        </p:nvPicPr>
        <p:blipFill>
          <a:blip r:embed="rId2" cstate="print"/>
          <a:stretch>
            <a:fillRect/>
          </a:stretch>
        </p:blipFill>
        <p:spPr>
          <a:xfrm>
            <a:off x="0" y="-1"/>
            <a:ext cx="12192000" cy="6861809"/>
          </a:xfrm>
          <a:prstGeom prst="rect">
            <a:avLst/>
          </a:prstGeom>
        </p:spPr>
      </p:pic>
    </p:spTree>
    <p:extLst>
      <p:ext uri="{BB962C8B-B14F-4D97-AF65-F5344CB8AC3E}">
        <p14:creationId xmlns:p14="http://schemas.microsoft.com/office/powerpoint/2010/main" val="2351341404"/>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FEBEE"/>
        </a:solidFill>
        <a:effectLst/>
      </p:bgPr>
    </p:bg>
    <p:spTree>
      <p:nvGrpSpPr>
        <p:cNvPr id="1" name=""/>
        <p:cNvGrpSpPr/>
        <p:nvPr/>
      </p:nvGrpSpPr>
      <p:grpSpPr>
        <a:xfrm>
          <a:off x="0" y="0"/>
          <a:ext cx="0" cy="0"/>
          <a:chOff x="0" y="0"/>
          <a:chExt cx="0" cy="0"/>
        </a:xfrm>
      </p:grpSpPr>
      <p:pic>
        <p:nvPicPr>
          <p:cNvPr id="7" name="图片 6" descr="新版PPT模板母板.jpg"/>
          <p:cNvPicPr>
            <a:picLocks noChangeAspect="1"/>
          </p:cNvPicPr>
          <p:nvPr/>
        </p:nvPicPr>
        <p:blipFill>
          <a:blip r:embed="rId3" cstate="print"/>
          <a:stretch>
            <a:fillRect/>
          </a:stretch>
        </p:blipFill>
        <p:spPr>
          <a:xfrm>
            <a:off x="0" y="-1"/>
            <a:ext cx="12192000" cy="6861809"/>
          </a:xfrm>
          <a:prstGeom prst="rect">
            <a:avLst/>
          </a:prstGeom>
        </p:spPr>
      </p:pic>
    </p:spTree>
    <p:extLst>
      <p:ext uri="{BB962C8B-B14F-4D97-AF65-F5344CB8AC3E}">
        <p14:creationId xmlns:p14="http://schemas.microsoft.com/office/powerpoint/2010/main" val="1674889301"/>
      </p:ext>
    </p:extLst>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1.png"/><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4.png"/><Relationship Id="rId5" Type="http://schemas.openxmlformats.org/officeDocument/2006/relationships/image" Target="../media/image15.png"/><Relationship Id="rId6" Type="http://schemas.openxmlformats.org/officeDocument/2006/relationships/image" Target="../media/image16.png"/><Relationship Id="rId7" Type="http://schemas.openxmlformats.org/officeDocument/2006/relationships/image" Target="../media/image17.png"/><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8.png"/><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7.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8.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新版PPT模板3底图.jpg"/>
          <p:cNvPicPr>
            <a:picLocks noChangeAspect="1"/>
          </p:cNvPicPr>
          <p:nvPr/>
        </p:nvPicPr>
        <p:blipFill>
          <a:blip r:embed="rId2" cstate="print"/>
          <a:stretch>
            <a:fillRect/>
          </a:stretch>
        </p:blipFill>
        <p:spPr>
          <a:xfrm>
            <a:off x="0" y="-1"/>
            <a:ext cx="12192000" cy="6861809"/>
          </a:xfrm>
          <a:prstGeom prst="rect">
            <a:avLst/>
          </a:prstGeom>
        </p:spPr>
      </p:pic>
      <p:sp>
        <p:nvSpPr>
          <p:cNvPr id="3" name="文本框 2"/>
          <p:cNvSpPr txBox="1"/>
          <p:nvPr/>
        </p:nvSpPr>
        <p:spPr>
          <a:xfrm>
            <a:off x="782034" y="2858706"/>
            <a:ext cx="8169941" cy="707886"/>
          </a:xfrm>
          <a:prstGeom prst="rect">
            <a:avLst/>
          </a:prstGeom>
          <a:noFill/>
        </p:spPr>
        <p:txBody>
          <a:bodyPr wrap="square" rtlCol="0">
            <a:spAutoFit/>
          </a:bodyPr>
          <a:lstStyle/>
          <a:p>
            <a:r>
              <a:rPr lang="zh-CN" altLang="en-US" sz="4000" dirty="0" smtClean="0">
                <a:latin typeface="微软雅黑" pitchFamily="34" charset="-122"/>
                <a:ea typeface="微软雅黑" pitchFamily="34" charset="-122"/>
                <a:cs typeface="Arial Unicode MS" panose="020B0604020202020204" pitchFamily="34" charset="-122"/>
              </a:rPr>
              <a:t>入职后工作总结</a:t>
            </a:r>
            <a:r>
              <a:rPr lang="en-US" altLang="zh-CN" sz="4000" dirty="0" smtClean="0">
                <a:latin typeface="微软雅黑" pitchFamily="34" charset="-122"/>
                <a:ea typeface="微软雅黑" pitchFamily="34" charset="-122"/>
                <a:cs typeface="Arial Unicode MS" panose="020B0604020202020204" pitchFamily="34" charset="-122"/>
              </a:rPr>
              <a:t>-</a:t>
            </a:r>
            <a:r>
              <a:rPr lang="zh-CN" altLang="en-US" sz="4000" dirty="0" smtClean="0">
                <a:latin typeface="微软雅黑" pitchFamily="34" charset="-122"/>
                <a:ea typeface="微软雅黑" pitchFamily="34" charset="-122"/>
                <a:cs typeface="Arial Unicode MS" panose="020B0604020202020204" pitchFamily="34" charset="-122"/>
              </a:rPr>
              <a:t>坤极</a:t>
            </a:r>
            <a:endParaRPr lang="zh-CN" altLang="en-US" sz="4000" dirty="0">
              <a:latin typeface="微软雅黑" pitchFamily="34" charset="-122"/>
              <a:ea typeface="微软雅黑" pitchFamily="34" charset="-122"/>
              <a:cs typeface="Arial Unicode MS" panose="020B0604020202020204" pitchFamily="34" charset="-122"/>
            </a:endParaRPr>
          </a:p>
        </p:txBody>
      </p:sp>
      <p:sp>
        <p:nvSpPr>
          <p:cNvPr id="4" name="文本框 3"/>
          <p:cNvSpPr txBox="1"/>
          <p:nvPr/>
        </p:nvSpPr>
        <p:spPr>
          <a:xfrm>
            <a:off x="770465" y="1733876"/>
            <a:ext cx="6320677" cy="723275"/>
          </a:xfrm>
          <a:prstGeom prst="rect">
            <a:avLst/>
          </a:prstGeom>
          <a:noFill/>
        </p:spPr>
        <p:txBody>
          <a:bodyPr wrap="square" rtlCol="0">
            <a:spAutoFit/>
          </a:bodyPr>
          <a:lstStyle/>
          <a:p>
            <a:r>
              <a:rPr lang="en-US" altLang="zh-CN" sz="4100" dirty="0" smtClean="0">
                <a:solidFill>
                  <a:srgbClr val="065096"/>
                </a:solidFill>
                <a:latin typeface="方正兰亭纤黑简体" pitchFamily="65" charset="-122"/>
                <a:ea typeface="方正兰亭纤黑简体" pitchFamily="65" charset="-122"/>
                <a:cs typeface="Arial Unicode MS" panose="020B0604020202020204" pitchFamily="34" charset="-122"/>
              </a:rPr>
              <a:t>PRESENTATION</a:t>
            </a:r>
            <a:endParaRPr lang="en-US" altLang="zh-CN" sz="4100" dirty="0">
              <a:solidFill>
                <a:srgbClr val="065096"/>
              </a:solidFill>
              <a:latin typeface="方正兰亭纤黑简体" pitchFamily="65" charset="-122"/>
              <a:ea typeface="方正兰亭纤黑简体" pitchFamily="65" charset="-122"/>
              <a:cs typeface="Arial Unicode MS" panose="020B0604020202020204" pitchFamily="34" charset="-122"/>
            </a:endParaRPr>
          </a:p>
        </p:txBody>
      </p:sp>
      <p:sp>
        <p:nvSpPr>
          <p:cNvPr id="5" name="文本框 3"/>
          <p:cNvSpPr txBox="1"/>
          <p:nvPr/>
        </p:nvSpPr>
        <p:spPr>
          <a:xfrm>
            <a:off x="813137" y="1291916"/>
            <a:ext cx="7352455" cy="492443"/>
          </a:xfrm>
          <a:prstGeom prst="rect">
            <a:avLst/>
          </a:prstGeom>
          <a:noFill/>
        </p:spPr>
        <p:txBody>
          <a:bodyPr wrap="square" rtlCol="0">
            <a:spAutoFit/>
          </a:bodyPr>
          <a:lstStyle/>
          <a:p>
            <a:r>
              <a:rPr lang="en-US" altLang="zh-CN" sz="2600" dirty="0" smtClean="0">
                <a:solidFill>
                  <a:srgbClr val="065096"/>
                </a:solidFill>
                <a:latin typeface="方正兰亭大黑_GBK" pitchFamily="2" charset="-122"/>
                <a:ea typeface="方正兰亭大黑_GBK" pitchFamily="2" charset="-122"/>
                <a:cs typeface="Arial Unicode MS" panose="020B0604020202020204" pitchFamily="34" charset="-122"/>
              </a:rPr>
              <a:t>ALIBABA SECURITY</a:t>
            </a:r>
            <a:endParaRPr lang="en-US" altLang="zh-CN" sz="2600" dirty="0">
              <a:solidFill>
                <a:srgbClr val="065096"/>
              </a:solidFill>
              <a:latin typeface="方正兰亭大黑_GBK" pitchFamily="2" charset="-122"/>
              <a:ea typeface="方正兰亭大黑_GBK" pitchFamily="2" charset="-122"/>
              <a:cs typeface="Arial Unicode MS" panose="020B0604020202020204" pitchFamily="34" charset="-122"/>
            </a:endParaRPr>
          </a:p>
        </p:txBody>
      </p:sp>
      <p:sp>
        <p:nvSpPr>
          <p:cNvPr id="6" name="矩形 5"/>
          <p:cNvSpPr/>
          <p:nvPr/>
        </p:nvSpPr>
        <p:spPr>
          <a:xfrm>
            <a:off x="905256" y="2606040"/>
            <a:ext cx="201168" cy="54864"/>
          </a:xfrm>
          <a:prstGeom prst="rect">
            <a:avLst/>
          </a:prstGeom>
          <a:solidFill>
            <a:srgbClr val="0650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67148924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508105"/>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关于告警归并与关联分析探讨</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告警归并是告警关联的一种，关联的</a:t>
            </a:r>
            <a:r>
              <a:rPr kumimoji="1" lang="en-US" altLang="zh-CN"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key</a:t>
            </a:r>
            <a:r>
              <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是告警的归属，譬如一个主机的所有告警分不同进程，进程细分会话，会话又分不同规则。可以建立一个通用的多层次实体聚合框架来辅助，而关键在于分值等聚合值计算算法的有效性。</a:t>
            </a:r>
            <a:endParaRPr kumimoji="1" lang="en-US" altLang="zh-CN"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告警的关联还有其他形式，如检测</a:t>
            </a:r>
            <a:r>
              <a:rPr kumimoji="1" lang="en-US" altLang="zh-CN"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multi-step attack</a:t>
            </a:r>
            <a:endPar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6" name="图片 5" descr="未命名文件 (10).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55806" y="2347415"/>
            <a:ext cx="7032096" cy="4148147"/>
          </a:xfrm>
          <a:prstGeom prst="rect">
            <a:avLst/>
          </a:prstGeom>
        </p:spPr>
      </p:pic>
    </p:spTree>
    <p:extLst>
      <p:ext uri="{BB962C8B-B14F-4D97-AF65-F5344CB8AC3E}">
        <p14:creationId xmlns:p14="http://schemas.microsoft.com/office/powerpoint/2010/main" val="3674936245"/>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830997"/>
          </a:xfrm>
          <a:prstGeom prst="rect">
            <a:avLst/>
          </a:prstGeom>
          <a:noFill/>
        </p:spPr>
        <p:txBody>
          <a:bodyPr wrap="square" rtlCol="0">
            <a:spAutoFit/>
          </a:bodyPr>
          <a:lstStyle/>
          <a:p>
            <a:pPr marL="285750" indent="-285750">
              <a:buFont typeface="Wingdings" charset="2"/>
              <a:buChar char="l"/>
            </a:pP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策略中心配置</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UI</a:t>
            </a:r>
            <a:r>
              <a:rPr kumimoji="1" lang="zh-CN" altLang="en-US"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en-US" altLang="zh-CN"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DAG</a:t>
            </a:r>
            <a:r>
              <a:rPr kumimoji="1" lang="zh-CN" altLang="en-US"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解析框架</a:t>
            </a:r>
            <a:r>
              <a:rPr kumimoji="1" lang="en-US" altLang="zh-CN"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——Protocol buffer</a:t>
            </a:r>
            <a:r>
              <a:rPr kumimoji="1" lang="zh-CN" altLang="en-US"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模板</a:t>
            </a:r>
            <a:r>
              <a:rPr kumimoji="1" lang="en-US" altLang="zh-CN"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翻译成</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spark</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程序</a:t>
            </a:r>
            <a:endParaRPr kumimoji="1" lang="en-US" altLang="zh-CN" sz="1600" dirty="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涉及策略、</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Meta</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管理、数据源、标准化属性列表</a:t>
            </a:r>
          </a:p>
          <a:p>
            <a:pPr marL="285750" indent="-285750">
              <a:buFont typeface="Wingdings" charset="2"/>
              <a:buChar char="l"/>
            </a:pP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图依赖关系解析，节点内容解析，易扩展的</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DAG</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解析框架</a:t>
            </a: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a:solidFill>
                  <a:srgbClr val="3B3439"/>
                </a:solidFill>
                <a:latin typeface="+mn-ea"/>
                <a:cs typeface="Arial Unicode MS" panose="020B0604020202020204" pitchFamily="34" charset="-122"/>
              </a:rPr>
              <a:t>-</a:t>
            </a:r>
            <a:r>
              <a:rPr kumimoji="1" lang="zh-CN" altLang="en-US" sz="2800" dirty="0">
                <a:solidFill>
                  <a:srgbClr val="3B3439"/>
                </a:solidFill>
                <a:latin typeface="+mn-ea"/>
                <a:cs typeface="Arial Unicode MS" panose="020B0604020202020204" pitchFamily="34" charset="-122"/>
              </a:rPr>
              <a:t>策略生成</a:t>
            </a:r>
            <a:r>
              <a:rPr kumimoji="1" lang="en-US" altLang="zh-CN" sz="2800" dirty="0">
                <a:solidFill>
                  <a:srgbClr val="3B3439"/>
                </a:solidFill>
                <a:latin typeface="+mn-ea"/>
                <a:cs typeface="Arial Unicode MS" panose="020B0604020202020204" pitchFamily="34" charset="-122"/>
              </a:rPr>
              <a:t>    </a:t>
            </a: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6" name="图片 5" descr="未命名文件 (1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5516" y="1755622"/>
            <a:ext cx="5914307" cy="5022996"/>
          </a:xfrm>
          <a:prstGeom prst="rect">
            <a:avLst/>
          </a:prstGeom>
        </p:spPr>
      </p:pic>
      <p:cxnSp>
        <p:nvCxnSpPr>
          <p:cNvPr id="7" name="直线连接符 6"/>
          <p:cNvCxnSpPr/>
          <p:nvPr/>
        </p:nvCxnSpPr>
        <p:spPr>
          <a:xfrm>
            <a:off x="5280577" y="5927705"/>
            <a:ext cx="2713248" cy="14572"/>
          </a:xfrm>
          <a:prstGeom prst="line">
            <a:avLst/>
          </a:prstGeom>
          <a:ln w="25400">
            <a:solidFill>
              <a:srgbClr val="9F414E"/>
            </a:solidFill>
            <a:tailEnd type="triangle" w="lg"/>
          </a:ln>
        </p:spPr>
        <p:style>
          <a:lnRef idx="1">
            <a:schemeClr val="accent1"/>
          </a:lnRef>
          <a:fillRef idx="0">
            <a:schemeClr val="accent1"/>
          </a:fillRef>
          <a:effectRef idx="0">
            <a:schemeClr val="accent1"/>
          </a:effectRef>
          <a:fontRef idx="minor">
            <a:schemeClr val="tx1"/>
          </a:fontRef>
        </p:style>
      </p:cxnSp>
      <p:pic>
        <p:nvPicPr>
          <p:cNvPr id="11" name="图片 10" descr="DingTalk20170718200415--1.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71086" y="2131963"/>
            <a:ext cx="4962171" cy="3651552"/>
          </a:xfrm>
          <a:prstGeom prst="rect">
            <a:avLst/>
          </a:prstGeom>
        </p:spPr>
      </p:pic>
      <p:sp>
        <p:nvSpPr>
          <p:cNvPr id="12" name="文本框 11"/>
          <p:cNvSpPr txBox="1"/>
          <p:nvPr/>
        </p:nvSpPr>
        <p:spPr>
          <a:xfrm>
            <a:off x="4705585" y="5783514"/>
            <a:ext cx="680325" cy="307777"/>
          </a:xfrm>
          <a:prstGeom prst="rect">
            <a:avLst/>
          </a:prstGeom>
          <a:noFill/>
        </p:spPr>
        <p:txBody>
          <a:bodyPr wrap="square" rtlCol="0">
            <a:spAutoFit/>
          </a:bodyPr>
          <a:lstStyle/>
          <a:p>
            <a:pPr algn="ctr"/>
            <a:r>
              <a:rPr kumimoji="1" lang="en-US" altLang="zh-CN"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DAG</a:t>
            </a:r>
            <a:endParaRPr kumimoji="1" lang="zh-CN" altLang="en-US"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13" name="文本框 12"/>
          <p:cNvSpPr txBox="1"/>
          <p:nvPr/>
        </p:nvSpPr>
        <p:spPr>
          <a:xfrm>
            <a:off x="7908122" y="5777151"/>
            <a:ext cx="680325" cy="307777"/>
          </a:xfrm>
          <a:prstGeom prst="rect">
            <a:avLst/>
          </a:prstGeom>
          <a:noFill/>
        </p:spPr>
        <p:txBody>
          <a:bodyPr wrap="square" rtlCol="0">
            <a:spAutoFit/>
          </a:bodyPr>
          <a:lstStyle/>
          <a:p>
            <a:pPr algn="ctr"/>
            <a:r>
              <a:rPr kumimoji="1" lang="en-US" altLang="zh-CN"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endParaRPr kumimoji="1" lang="zh-CN" altLang="en-US"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080200861"/>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3108544"/>
          </a:xfrm>
          <a:prstGeom prst="rect">
            <a:avLst/>
          </a:prstGeom>
          <a:noFill/>
        </p:spPr>
        <p:txBody>
          <a:bodyPr wrap="square" rtlCol="0">
            <a:spAutoFit/>
          </a:bodyPr>
          <a:lstStyle/>
          <a:p>
            <a:pPr marL="457200" indent="-457200">
              <a:buFont typeface="Wingdings" charset="2"/>
              <a:buChar char="l"/>
            </a:pP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事件处理</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止血</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使用工具</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工具下发</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处理结果</a:t>
            </a:r>
            <a:endPar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完善处置中心中工具下发，增加用户上传、更新工具后，工具上传</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OSS</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同时自动同步到</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 Agent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，原有过程是每次都在用户更新工具后开发人员手动同步到</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 Agent</a:t>
            </a:r>
          </a:p>
          <a:p>
            <a:pPr marL="457200" indent="-457200">
              <a:buFont typeface="Wingdings" charset="2"/>
              <a:buChar char="l"/>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遇到问题较多是与</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联调，</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使用</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Rest API </a:t>
            </a:r>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a:solidFill>
                  <a:srgbClr val="3B3439"/>
                </a:solidFill>
                <a:latin typeface="+mn-ea"/>
                <a:cs typeface="Arial Unicode MS" panose="020B0604020202020204" pitchFamily="34" charset="-122"/>
              </a:rPr>
              <a:t>-</a:t>
            </a:r>
            <a:r>
              <a:rPr kumimoji="1" lang="zh-CN" altLang="en-US" sz="2800" dirty="0">
                <a:solidFill>
                  <a:srgbClr val="3B3439"/>
                </a:solidFill>
                <a:latin typeface="+mn-ea"/>
                <a:cs typeface="Arial Unicode MS" panose="020B0604020202020204" pitchFamily="34" charset="-122"/>
              </a:rPr>
              <a:t>处置中心</a:t>
            </a: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251065624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2677656"/>
          </a:xfrm>
          <a:prstGeom prst="rect">
            <a:avLst/>
          </a:prstGeom>
          <a:noFill/>
        </p:spPr>
        <p:txBody>
          <a:bodyPr wrap="square" rtlCol="0">
            <a:spAutoFit/>
          </a:bodyPr>
          <a:lstStyle/>
          <a:p>
            <a:pPr marL="514350" indent="-514350">
              <a:buFont typeface="Wingdings" panose="05000000000000000000" pitchFamily="2" charset="2"/>
              <a:buChar char="p"/>
            </a:pPr>
            <a:r>
              <a:rPr kumimoji="1" lang="zh-CN" altLang="en-US" sz="2800" dirty="0" smtClean="0">
                <a:latin typeface="+mn-ea"/>
                <a:cs typeface="Arial Unicode MS" panose="020B0604020202020204" pitchFamily="34" charset="-122"/>
              </a:rPr>
              <a:t>工作内容</a:t>
            </a:r>
            <a:endParaRPr kumimoji="1" lang="en-US" altLang="zh-CN" sz="2800" dirty="0" smtClean="0">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FF0000"/>
                </a:solidFill>
                <a:latin typeface="+mn-ea"/>
                <a:cs typeface="Arial Unicode MS" panose="020B0604020202020204" pitchFamily="34" charset="-122"/>
              </a:rPr>
              <a:t>工作外延</a:t>
            </a:r>
            <a:endParaRPr kumimoji="1" lang="en-US" altLang="zh-CN" sz="2800" dirty="0" smtClean="0">
              <a:solidFill>
                <a:srgbClr val="FF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百阿</a:t>
            </a:r>
            <a:endParaRPr kumimoji="1" lang="en-US" altLang="zh-CN" sz="2800" dirty="0" smtClean="0">
              <a:solidFill>
                <a:srgbClr val="3B3439"/>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总结</a:t>
            </a:r>
            <a:endParaRPr kumimoji="1" lang="en-US" altLang="zh-CN" sz="2800" dirty="0" smtClean="0">
              <a:solidFill>
                <a:srgbClr val="3B3439"/>
              </a:solidFill>
              <a:latin typeface="+mn-ea"/>
              <a:cs typeface="Arial Unicode MS" panose="020B0604020202020204" pitchFamily="34" charset="-122"/>
            </a:endParaRPr>
          </a:p>
          <a:p>
            <a:pPr marL="514350" indent="-514350">
              <a:buFont typeface="Wingdings" panose="05000000000000000000" pitchFamily="2" charset="2"/>
              <a:buChar char="p"/>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2031325"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内容列表</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6" name="文本框 5"/>
          <p:cNvSpPr txBox="1"/>
          <p:nvPr/>
        </p:nvSpPr>
        <p:spPr>
          <a:xfrm>
            <a:off x="801461" y="3745252"/>
            <a:ext cx="10376606" cy="1446550"/>
          </a:xfrm>
          <a:prstGeom prst="rect">
            <a:avLst/>
          </a:prstGeom>
          <a:noFill/>
        </p:spPr>
        <p:txBody>
          <a:bodyPr wrap="square" rtlCol="0">
            <a:spAutoFit/>
          </a:bodyPr>
          <a:lstStyle/>
          <a:p>
            <a:pPr marL="514350" indent="-514350">
              <a:buFont typeface="Wingdings" charset="2"/>
              <a:buChar char="²"/>
            </a:pPr>
            <a:r>
              <a:rPr kumimoji="1" lang="zh-CN" altLang="en-US" sz="2000" dirty="0">
                <a:solidFill>
                  <a:srgbClr val="065096"/>
                </a:solidFill>
                <a:latin typeface="+mn-ea"/>
                <a:cs typeface="Arial Unicode MS" panose="020B0604020202020204" pitchFamily="34" charset="-122"/>
              </a:rPr>
              <a:t>智子运营平台库迁移及数据整合</a:t>
            </a:r>
            <a:endParaRPr kumimoji="1" lang="en-US" altLang="zh-CN" sz="2000" dirty="0">
              <a:solidFill>
                <a:srgbClr val="065096"/>
              </a:solidFill>
              <a:latin typeface="+mn-ea"/>
              <a:cs typeface="Arial Unicode MS" panose="020B0604020202020204" pitchFamily="34" charset="-122"/>
            </a:endParaRPr>
          </a:p>
          <a:p>
            <a:pPr marL="457200" indent="-457200">
              <a:buFont typeface="Wingdings" charset="2"/>
              <a:buChar char="²"/>
            </a:pPr>
            <a:r>
              <a:rPr kumimoji="1" lang="en-US" altLang="zh-CN" sz="2000" dirty="0" smtClean="0">
                <a:solidFill>
                  <a:srgbClr val="065096"/>
                </a:solidFill>
                <a:latin typeface="+mn-ea"/>
                <a:cs typeface="Arial Unicode MS" panose="020B0604020202020204" pitchFamily="34" charset="-122"/>
              </a:rPr>
              <a:t> </a:t>
            </a:r>
            <a:r>
              <a:rPr kumimoji="1" lang="zh-CN" altLang="en-US" sz="2000" dirty="0" smtClean="0">
                <a:solidFill>
                  <a:srgbClr val="065096"/>
                </a:solidFill>
                <a:latin typeface="+mn-ea"/>
                <a:cs typeface="Arial Unicode MS" panose="020B0604020202020204" pitchFamily="34" charset="-122"/>
              </a:rPr>
              <a:t>银行风控实例分</a:t>
            </a:r>
            <a:r>
              <a:rPr kumimoji="1" lang="zh-CN" altLang="en-US" sz="2000" dirty="0">
                <a:solidFill>
                  <a:srgbClr val="065096"/>
                </a:solidFill>
                <a:latin typeface="+mn-ea"/>
                <a:cs typeface="Arial Unicode MS" panose="020B0604020202020204" pitchFamily="34" charset="-122"/>
              </a:rPr>
              <a:t>享</a:t>
            </a:r>
            <a:endParaRPr kumimoji="1" lang="en-US" altLang="zh-CN" sz="2000" dirty="0">
              <a:solidFill>
                <a:srgbClr val="065096"/>
              </a:solidFill>
              <a:latin typeface="+mn-ea"/>
              <a:cs typeface="Arial Unicode MS" panose="020B0604020202020204" pitchFamily="34" charset="-122"/>
            </a:endParaRPr>
          </a:p>
          <a:p>
            <a:pPr marL="457200" indent="-457200">
              <a:buFont typeface="Wingdings" charset="2"/>
              <a:buChar char="²"/>
            </a:pPr>
            <a:r>
              <a:rPr kumimoji="1" lang="en-US" altLang="zh-CN" sz="2000" dirty="0" smtClean="0">
                <a:solidFill>
                  <a:srgbClr val="065096"/>
                </a:solidFill>
                <a:latin typeface="+mn-ea"/>
                <a:cs typeface="Arial Unicode MS" panose="020B0604020202020204" pitchFamily="34" charset="-122"/>
              </a:rPr>
              <a:t> PAI</a:t>
            </a:r>
            <a:r>
              <a:rPr kumimoji="1" lang="zh-CN" altLang="en-US" sz="2000" dirty="0" smtClean="0">
                <a:solidFill>
                  <a:srgbClr val="065096"/>
                </a:solidFill>
                <a:latin typeface="+mn-ea"/>
                <a:cs typeface="Arial Unicode MS" panose="020B0604020202020204" pitchFamily="34" charset="-122"/>
              </a:rPr>
              <a:t>平台学习及前端分离改造进展</a:t>
            </a:r>
            <a:endParaRPr kumimoji="1" lang="en-US" altLang="zh-CN" sz="2000" dirty="0">
              <a:solidFill>
                <a:srgbClr val="065096"/>
              </a:solidFill>
              <a:latin typeface="+mn-ea"/>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36959895"/>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3539431"/>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背景：来自各个</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sensor</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的告警数据表示格式略有差异，所有不同来源的告警一般因为格式差异而被划分都不同数据集模式存储</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需要设计一个标准化格式满足所有的来源告警</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统一的标准化格式，降低复杂度和维护成本，统一告警数据视图</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将原来多个来源对应的</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13</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张表告警数据映射导一张标准表</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当前数据和历史数据划分</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5211683"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智子运营平台库迁移及数据整合</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269143057"/>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4832093"/>
          </a:xfrm>
          <a:prstGeom prst="rect">
            <a:avLst/>
          </a:prstGeom>
          <a:noFill/>
        </p:spPr>
        <p:txBody>
          <a:bodyPr wrap="square" rtlCol="0">
            <a:spAutoFit/>
          </a:bodyPr>
          <a:lstStyle/>
          <a:p>
            <a:pPr marL="457200" indent="-457200">
              <a:buFont typeface="Wingdings" charset="2"/>
              <a:buChar char="l"/>
            </a:pP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通过中间件</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TDDL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建立逻辑库，逻辑表和物理库、物理表之间的路由映射关系，提高数据库的数据处理上限</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路由</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sharding</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field</a:t>
            </a:r>
          </a:p>
          <a:p>
            <a:pPr marL="457200" indent="-457200">
              <a:buFont typeface="Wingdings" charset="2"/>
              <a:buChar char="l"/>
            </a:pP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Sequence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唯一键</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全局唯一与局部唯一</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数据划分</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排序分页</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Sql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语法支持不足</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ORM Text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类型支持不足</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需要对原有代码进行重构满足</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TDDL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语法</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比单库需要更多的连接数</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5211683" cy="954107"/>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智子运营平台库迁移及数据整合</a:t>
            </a:r>
            <a:endParaRPr kumimoji="1" lang="en-US" altLang="zh-CN" sz="2800" dirty="0">
              <a:solidFill>
                <a:srgbClr val="3B3439"/>
              </a:solidFill>
              <a:latin typeface="+mn-ea"/>
              <a:cs typeface="Arial Unicode MS" panose="020B0604020202020204" pitchFamily="34" charset="-122"/>
            </a:endParaRPr>
          </a:p>
          <a:p>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694714104"/>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384995"/>
          </a:xfrm>
          <a:prstGeom prst="rect">
            <a:avLst/>
          </a:prstGeom>
          <a:noFill/>
        </p:spPr>
        <p:txBody>
          <a:bodyPr wrap="square" rtlCol="0">
            <a:spAutoFit/>
          </a:bodyPr>
          <a:lstStyle/>
          <a:p>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应用广泛，数据库中用</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varchar</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存储</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，在客户端程序中完成解析</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Mysql5.7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开始支持</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特性，提供</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api</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5211683" cy="954107"/>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智子运营平台库迁移及数据整合</a:t>
            </a:r>
            <a:endParaRPr kumimoji="1" lang="en-US" altLang="zh-CN" sz="2800" dirty="0">
              <a:solidFill>
                <a:srgbClr val="3B3439"/>
              </a:solidFill>
              <a:latin typeface="+mn-ea"/>
              <a:cs typeface="Arial Unicode MS" panose="020B0604020202020204" pitchFamily="34" charset="-122"/>
            </a:endParaRPr>
          </a:p>
          <a:p>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6" name="文本框 5"/>
          <p:cNvSpPr txBox="1"/>
          <p:nvPr/>
        </p:nvSpPr>
        <p:spPr>
          <a:xfrm>
            <a:off x="863151" y="3523427"/>
            <a:ext cx="10376606" cy="523220"/>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告警导入验证</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700290934"/>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015663"/>
          </a:xfrm>
          <a:prstGeom prst="rect">
            <a:avLst/>
          </a:prstGeom>
          <a:noFill/>
        </p:spPr>
        <p:txBody>
          <a:bodyPr wrap="square" rtlCol="0">
            <a:spAutoFit/>
          </a:bodyPr>
          <a:lstStyle/>
          <a:p>
            <a:pPr marL="342900" indent="-342900">
              <a:buFont typeface="Wingdings" charset="2"/>
              <a:buChar char="l"/>
            </a:pP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风控与安全</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反洗钱及运营风控平台</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处理环节</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数据、规则模型、运营</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057247" cy="523220"/>
          </a:xfrm>
          <a:prstGeom prst="rect">
            <a:avLst/>
          </a:prstGeom>
          <a:noFill/>
        </p:spPr>
        <p:txBody>
          <a:bodyPr wrap="none" rtlCol="0">
            <a:spAutoFit/>
          </a:bodyPr>
          <a:lstStyle/>
          <a:p>
            <a:r>
              <a:rPr kumimoji="1" lang="zh-CN" altLang="en-US" sz="2800" dirty="0" smtClean="0">
                <a:solidFill>
                  <a:srgbClr val="3B3439"/>
                </a:solidFill>
                <a:latin typeface="+mn-ea"/>
                <a:cs typeface="Arial Unicode MS" panose="020B0604020202020204" pitchFamily="34" charset="-122"/>
              </a:rPr>
              <a:t>银行风控实例分享</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7" name="图片 1" descr="graphXPic.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876771" y="2671738"/>
            <a:ext cx="865187" cy="271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6" descr="数据分析挖掘平台作用.pn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00978" y="2600300"/>
            <a:ext cx="6948488" cy="417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图片 2" descr="infiniteGraphPic.png"/>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957858" y="2635225"/>
            <a:ext cx="1655763" cy="325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3" descr="graphlabPic.png"/>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5758083" y="2600300"/>
            <a:ext cx="1700213" cy="319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094299"/>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2677656"/>
          </a:xfrm>
          <a:prstGeom prst="rect">
            <a:avLst/>
          </a:prstGeom>
          <a:noFill/>
        </p:spPr>
        <p:txBody>
          <a:bodyPr wrap="square" rtlCol="0">
            <a:spAutoFit/>
          </a:bodyPr>
          <a:lstStyle/>
          <a:p>
            <a:pPr marL="514350" indent="-514350">
              <a:buFont typeface="Wingdings" panose="05000000000000000000" pitchFamily="2" charset="2"/>
              <a:buChar char="p"/>
            </a:pPr>
            <a:r>
              <a:rPr kumimoji="1" lang="zh-CN" altLang="en-US" sz="2800" dirty="0" smtClean="0">
                <a:latin typeface="+mn-ea"/>
                <a:cs typeface="Arial Unicode MS" panose="020B0604020202020204" pitchFamily="34" charset="-122"/>
              </a:rPr>
              <a:t>工作内容</a:t>
            </a:r>
            <a:endParaRPr kumimoji="1" lang="en-US" altLang="zh-CN" sz="2800" dirty="0" smtClean="0">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000000"/>
                </a:solidFill>
                <a:latin typeface="+mn-ea"/>
                <a:cs typeface="Arial Unicode MS" panose="020B0604020202020204" pitchFamily="34" charset="-122"/>
              </a:rPr>
              <a:t>工作延伸</a:t>
            </a:r>
            <a:endParaRPr kumimoji="1" lang="en-US" altLang="zh-CN" sz="2800" dirty="0" smtClean="0">
              <a:solidFill>
                <a:srgbClr val="00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FF0000"/>
                </a:solidFill>
                <a:latin typeface="+mn-ea"/>
                <a:cs typeface="Arial Unicode MS" panose="020B0604020202020204" pitchFamily="34" charset="-122"/>
              </a:rPr>
              <a:t>百阿</a:t>
            </a:r>
            <a:endParaRPr kumimoji="1" lang="en-US" altLang="zh-CN" sz="2800" dirty="0" smtClean="0">
              <a:solidFill>
                <a:srgbClr val="FF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总结</a:t>
            </a:r>
            <a:endParaRPr kumimoji="1" lang="en-US" altLang="zh-CN" sz="2800" dirty="0" smtClean="0">
              <a:solidFill>
                <a:srgbClr val="3B3439"/>
              </a:solidFill>
              <a:latin typeface="+mn-ea"/>
              <a:cs typeface="Arial Unicode MS" panose="020B0604020202020204" pitchFamily="34" charset="-122"/>
            </a:endParaRPr>
          </a:p>
          <a:p>
            <a:pPr marL="514350" indent="-514350">
              <a:buFont typeface="Wingdings" panose="05000000000000000000" pitchFamily="2" charset="2"/>
              <a:buChar char="p"/>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2031325"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内容列表</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1189380077"/>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523220"/>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百年阿里：文化洗礼</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1620957" cy="523220"/>
          </a:xfrm>
          <a:prstGeom prst="rect">
            <a:avLst/>
          </a:prstGeom>
          <a:noFill/>
        </p:spPr>
        <p:txBody>
          <a:bodyPr wrap="none" rtlCol="0">
            <a:spAutoFit/>
          </a:bodyPr>
          <a:lstStyle/>
          <a:p>
            <a:r>
              <a:rPr kumimoji="1" lang="zh-CN" altLang="en-US" sz="2800" dirty="0" smtClean="0">
                <a:solidFill>
                  <a:srgbClr val="3B3439"/>
                </a:solidFill>
                <a:latin typeface="+mn-ea"/>
                <a:cs typeface="Arial Unicode MS" panose="020B0604020202020204" pitchFamily="34" charset="-122"/>
              </a:rPr>
              <a:t>百年阿里</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6" name="图片 5"/>
          <p:cNvPicPr>
            <a:picLocks noChangeAspect="1"/>
          </p:cNvPicPr>
          <p:nvPr/>
        </p:nvPicPr>
        <p:blipFill>
          <a:blip r:embed="rId4"/>
          <a:stretch>
            <a:fillRect/>
          </a:stretch>
        </p:blipFill>
        <p:spPr>
          <a:xfrm>
            <a:off x="4648897" y="105089"/>
            <a:ext cx="6726428" cy="6038476"/>
          </a:xfrm>
          <a:prstGeom prst="rect">
            <a:avLst/>
          </a:prstGeom>
        </p:spPr>
      </p:pic>
    </p:spTree>
    <p:extLst>
      <p:ext uri="{BB962C8B-B14F-4D97-AF65-F5344CB8AC3E}">
        <p14:creationId xmlns:p14="http://schemas.microsoft.com/office/powerpoint/2010/main" val="1834299976"/>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880311" y="618392"/>
            <a:ext cx="1107996"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前言</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未命名文件 (1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87144" y="1468733"/>
            <a:ext cx="7618338" cy="5226886"/>
          </a:xfrm>
          <a:prstGeom prst="rect">
            <a:avLst/>
          </a:prstGeom>
        </p:spPr>
      </p:pic>
      <p:sp>
        <p:nvSpPr>
          <p:cNvPr id="6" name="文本框 5"/>
          <p:cNvSpPr txBox="1"/>
          <p:nvPr/>
        </p:nvSpPr>
        <p:spPr>
          <a:xfrm>
            <a:off x="714341" y="1621651"/>
            <a:ext cx="3571709" cy="2585323"/>
          </a:xfrm>
          <a:prstGeom prst="rect">
            <a:avLst/>
          </a:prstGeom>
          <a:noFill/>
        </p:spPr>
        <p:txBody>
          <a:bodyPr wrap="square" rtlCol="0">
            <a:spAutoFit/>
          </a:bodyPr>
          <a:lstStyle/>
          <a:p>
            <a:pPr marL="285750" indent="-285750">
              <a:buFont typeface="Wingdings" charset="2"/>
              <a:buChar char="l"/>
            </a:pPr>
            <a:r>
              <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异常检测一般过程及重点</a:t>
            </a:r>
            <a:endPar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入侵检测</a:t>
            </a:r>
            <a:r>
              <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反入侵</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用户异常金融交易行为检测</a:t>
            </a:r>
            <a:r>
              <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反洗钱</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两部分重点，一是数据接入相关确保数据有效和格式，而是规则模型等分析处理打分</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endPar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endPar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59244926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815882"/>
          </a:xfrm>
          <a:prstGeom prst="rect">
            <a:avLst/>
          </a:prstGeom>
          <a:noFill/>
        </p:spPr>
        <p:txBody>
          <a:bodyPr wrap="square" rtlCol="0">
            <a:spAutoFit/>
          </a:bodyPr>
          <a:lstStyle/>
          <a:p>
            <a:pPr marL="514350" indent="-514350">
              <a:buFont typeface="Wingdings" panose="05000000000000000000" pitchFamily="2" charset="2"/>
              <a:buChar char="p"/>
            </a:pPr>
            <a:r>
              <a:rPr kumimoji="1" lang="zh-CN" altLang="en-US" sz="2800" dirty="0" smtClean="0">
                <a:latin typeface="+mn-ea"/>
                <a:cs typeface="Arial Unicode MS" panose="020B0604020202020204" pitchFamily="34" charset="-122"/>
              </a:rPr>
              <a:t>工作内容</a:t>
            </a:r>
            <a:endParaRPr kumimoji="1" lang="en-US" altLang="zh-CN" sz="2800" dirty="0" smtClean="0">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000000"/>
                </a:solidFill>
                <a:latin typeface="+mn-ea"/>
                <a:cs typeface="Arial Unicode MS" panose="020B0604020202020204" pitchFamily="34" charset="-122"/>
              </a:rPr>
              <a:t>工作延伸</a:t>
            </a:r>
            <a:endParaRPr kumimoji="1" lang="en-US" altLang="zh-CN" sz="2800" dirty="0" smtClean="0">
              <a:solidFill>
                <a:srgbClr val="00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latin typeface="+mn-ea"/>
                <a:cs typeface="Arial Unicode MS" panose="020B0604020202020204" pitchFamily="34" charset="-122"/>
              </a:rPr>
              <a:t>百阿</a:t>
            </a:r>
            <a:endParaRPr kumimoji="1" lang="en-US" altLang="zh-CN" sz="2800" dirty="0" smtClean="0">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FF0000"/>
                </a:solidFill>
                <a:latin typeface="+mn-ea"/>
                <a:cs typeface="Arial Unicode MS" panose="020B0604020202020204" pitchFamily="34" charset="-122"/>
              </a:rPr>
              <a:t>总结</a:t>
            </a:r>
            <a:endParaRPr kumimoji="1" lang="en-US" altLang="zh-CN" sz="2800" dirty="0" smtClean="0">
              <a:solidFill>
                <a:srgbClr val="FF0000"/>
              </a:solidFill>
              <a:latin typeface="+mn-ea"/>
              <a:cs typeface="Arial Unicode MS" panose="020B0604020202020204" pitchFamily="34" charset="-122"/>
            </a:endParaRPr>
          </a:p>
        </p:txBody>
      </p:sp>
      <p:sp>
        <p:nvSpPr>
          <p:cNvPr id="4" name="TextBox 4"/>
          <p:cNvSpPr txBox="1"/>
          <p:nvPr/>
        </p:nvSpPr>
        <p:spPr>
          <a:xfrm>
            <a:off x="880311" y="618392"/>
            <a:ext cx="2031325"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内容列表</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267574085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631380" y="1556592"/>
            <a:ext cx="10376606" cy="1323439"/>
          </a:xfrm>
          <a:prstGeom prst="rect">
            <a:avLst/>
          </a:prstGeom>
          <a:noFill/>
        </p:spPr>
        <p:txBody>
          <a:bodyPr wrap="square" rtlCol="0">
            <a:spAutoFit/>
          </a:bodyPr>
          <a:lstStyle/>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终极目标是产品，产品化要做好组件化和平台化，以提供服务的态度做业务；</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通过归并聚合提高数据抽象展示层次，只给运营人员看需要看的，降低运营代价，机器更加有效辅助人的分析；</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衡量指标，</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漏报比率，误报比率，增强调优模型和优化算法；</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902811" cy="523220"/>
          </a:xfrm>
          <a:prstGeom prst="rect">
            <a:avLst/>
          </a:prstGeom>
          <a:noFill/>
        </p:spPr>
        <p:txBody>
          <a:bodyPr wrap="none" rtlCol="0">
            <a:spAutoFit/>
          </a:bodyPr>
          <a:lstStyle/>
          <a:p>
            <a:r>
              <a:rPr kumimoji="1" lang="zh-CN" altLang="en-US" sz="2800" dirty="0" smtClean="0">
                <a:solidFill>
                  <a:srgbClr val="3B3439"/>
                </a:solidFill>
                <a:latin typeface="+mn-ea"/>
                <a:cs typeface="Arial Unicode MS" panose="020B0604020202020204" pitchFamily="34" charset="-122"/>
              </a:rPr>
              <a:t>思考</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7" name="文本框 6"/>
          <p:cNvSpPr txBox="1"/>
          <p:nvPr/>
        </p:nvSpPr>
        <p:spPr>
          <a:xfrm>
            <a:off x="597364" y="3654529"/>
            <a:ext cx="10376606" cy="3477875"/>
          </a:xfrm>
          <a:prstGeom prst="rect">
            <a:avLst/>
          </a:prstGeom>
          <a:noFill/>
        </p:spPr>
        <p:txBody>
          <a:bodyPr wrap="square" rtlCol="0">
            <a:spAutoFit/>
          </a:bodyPr>
          <a:lstStyle/>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降低过滤强度，提高关联分析和规则处理的数据容量，需要改进系统技术架构提升处理能力和速度；</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告警归并计算负载迁移，从</a:t>
            </a:r>
            <a:r>
              <a:rPr kumimoji="1" lang="en-US" altLang="zh-CN" sz="2000" dirty="0" err="1"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和</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tomcat</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容器中的客户端线程迁移到能够处理更大数据量的集群，例如</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spark</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，目前测试资产值告警归并数据超过</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50W</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服务端会超时报错；</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告警归并计算粒度和层次的细化，模型化；</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开发人员对开发技术、业务和算法的理解和</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融合，开发人员多对业务理解不充分；</a:t>
            </a:r>
            <a:endParaRPr kumimoji="1" lang="en-US" altLang="zh-CN"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引入图算法进行分析和挖掘，如标签传播算法，探测如</a:t>
            </a:r>
            <a:r>
              <a:rPr kumimoji="1" lang="en-US" altLang="zh-CN"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multi-step attach </a:t>
            </a:r>
            <a:r>
              <a:rPr kumimoji="1" lang="zh-CN" altLang="en-US"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多步攻击或在图上做关联</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分析，建立基于入侵检测的特异化分析挖掘平台；</a:t>
            </a:r>
            <a:endParaRPr kumimoji="1" lang="en-US" altLang="zh-CN"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479214787"/>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880311" y="618392"/>
            <a:ext cx="902811" cy="523220"/>
          </a:xfrm>
          <a:prstGeom prst="rect">
            <a:avLst/>
          </a:prstGeom>
          <a:noFill/>
        </p:spPr>
        <p:txBody>
          <a:bodyPr wrap="none" rtlCol="0">
            <a:spAutoFit/>
          </a:bodyPr>
          <a:lstStyle/>
          <a:p>
            <a:r>
              <a:rPr kumimoji="1" lang="zh-CN" altLang="en-US" sz="2800" dirty="0" smtClean="0">
                <a:solidFill>
                  <a:srgbClr val="3B3439"/>
                </a:solidFill>
                <a:latin typeface="+mn-ea"/>
                <a:cs typeface="Arial Unicode MS" panose="020B0604020202020204" pitchFamily="34" charset="-122"/>
              </a:rPr>
              <a:t>总结</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8" name="文本框 7"/>
          <p:cNvSpPr txBox="1"/>
          <p:nvPr/>
        </p:nvSpPr>
        <p:spPr>
          <a:xfrm>
            <a:off x="659053" y="1595584"/>
            <a:ext cx="10376606" cy="2246769"/>
          </a:xfrm>
          <a:prstGeom prst="rect">
            <a:avLst/>
          </a:prstGeom>
          <a:noFill/>
        </p:spPr>
        <p:txBody>
          <a:bodyPr wrap="square" rtlCol="0">
            <a:spAutoFit/>
          </a:bodyPr>
          <a:lstStyle/>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开发流程环节，阿里技术生态和产品生态；</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了解</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IDS</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入侵检测业务概况流程及</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AIM</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和</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SOPHON-GEN</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的技术实现；</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完成以资产值归并、策略、处置、标准化数据库迁移为主体的迭代工作内容；</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完成个人的分享与学习</a:t>
            </a:r>
            <a:endParaRPr kumimoji="1" lang="en-US" altLang="zh-CN"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学习阿里文化并以价值观约束和要求自己</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31972788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2677656"/>
          </a:xfrm>
          <a:prstGeom prst="rect">
            <a:avLst/>
          </a:prstGeom>
          <a:noFill/>
        </p:spPr>
        <p:txBody>
          <a:bodyPr wrap="square" rtlCol="0">
            <a:spAutoFit/>
          </a:bodyPr>
          <a:lstStyle/>
          <a:p>
            <a:pPr marL="514350" indent="-514350">
              <a:buFont typeface="Wingdings" panose="05000000000000000000" pitchFamily="2" charset="2"/>
              <a:buChar char="p"/>
            </a:pPr>
            <a:r>
              <a:rPr kumimoji="1" lang="zh-CN" altLang="en-US" sz="2800" dirty="0" smtClean="0">
                <a:solidFill>
                  <a:srgbClr val="FF0000"/>
                </a:solidFill>
                <a:latin typeface="+mn-ea"/>
                <a:cs typeface="Arial Unicode MS" panose="020B0604020202020204" pitchFamily="34" charset="-122"/>
              </a:rPr>
              <a:t>工作内容</a:t>
            </a:r>
            <a:endParaRPr kumimoji="1" lang="en-US" altLang="zh-CN" sz="2800" dirty="0" smtClean="0">
              <a:solidFill>
                <a:srgbClr val="FF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工作外延</a:t>
            </a:r>
            <a:endParaRPr kumimoji="1" lang="en-US" altLang="zh-CN" sz="2800" dirty="0" smtClean="0">
              <a:solidFill>
                <a:srgbClr val="3B3439"/>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百阿</a:t>
            </a:r>
            <a:endParaRPr kumimoji="1" lang="en-US" altLang="zh-CN" sz="2800" dirty="0" smtClean="0">
              <a:solidFill>
                <a:srgbClr val="3B3439"/>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总结</a:t>
            </a:r>
            <a:endParaRPr kumimoji="1" lang="en-US" altLang="zh-CN" sz="2800" dirty="0" smtClean="0">
              <a:solidFill>
                <a:srgbClr val="3B3439"/>
              </a:solidFill>
              <a:latin typeface="+mn-ea"/>
              <a:cs typeface="Arial Unicode MS" panose="020B0604020202020204" pitchFamily="34" charset="-122"/>
            </a:endParaRPr>
          </a:p>
          <a:p>
            <a:pPr marL="514350" indent="-514350">
              <a:buFont typeface="Wingdings" panose="05000000000000000000" pitchFamily="2" charset="2"/>
              <a:buChar char="p"/>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2031325"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内容列表</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6" name="文本框 5"/>
          <p:cNvSpPr txBox="1"/>
          <p:nvPr/>
        </p:nvSpPr>
        <p:spPr>
          <a:xfrm>
            <a:off x="903512" y="3801952"/>
            <a:ext cx="10376606" cy="1015663"/>
          </a:xfrm>
          <a:prstGeom prst="rect">
            <a:avLst/>
          </a:prstGeom>
          <a:noFill/>
        </p:spPr>
        <p:txBody>
          <a:bodyPr wrap="square" rtlCol="0">
            <a:spAutoFit/>
          </a:bodyPr>
          <a:lstStyle/>
          <a:p>
            <a:pPr marL="514350" indent="-514350">
              <a:buFont typeface="Wingdings" charset="2"/>
              <a:buChar char="²"/>
            </a:pPr>
            <a:r>
              <a:rPr kumimoji="1" lang="zh-CN" altLang="en-US" sz="2000" dirty="0" smtClean="0">
                <a:solidFill>
                  <a:schemeClr val="accent1">
                    <a:lumMod val="75000"/>
                  </a:schemeClr>
                </a:solidFill>
                <a:latin typeface="+mn-ea"/>
                <a:cs typeface="Arial Unicode MS" panose="020B0604020202020204" pitchFamily="34" charset="-122"/>
              </a:rPr>
              <a:t>迭代工作内容</a:t>
            </a:r>
            <a:r>
              <a:rPr kumimoji="1" lang="en-US" altLang="zh-CN" sz="2000" dirty="0" smtClean="0">
                <a:solidFill>
                  <a:schemeClr val="accent1">
                    <a:lumMod val="75000"/>
                  </a:schemeClr>
                </a:solidFill>
                <a:latin typeface="+mn-ea"/>
                <a:cs typeface="Arial Unicode MS" panose="020B0604020202020204" pitchFamily="34" charset="-122"/>
              </a:rPr>
              <a:t>-</a:t>
            </a:r>
            <a:r>
              <a:rPr kumimoji="1" lang="zh-CN" altLang="en-US" sz="2000" dirty="0" smtClean="0">
                <a:solidFill>
                  <a:schemeClr val="accent1">
                    <a:lumMod val="75000"/>
                  </a:schemeClr>
                </a:solidFill>
                <a:latin typeface="+mn-ea"/>
                <a:cs typeface="Arial Unicode MS" panose="020B0604020202020204" pitchFamily="34" charset="-122"/>
              </a:rPr>
              <a:t>告警归并</a:t>
            </a:r>
            <a:endParaRPr kumimoji="1" lang="en-US" altLang="zh-CN" sz="2000" dirty="0" smtClean="0">
              <a:solidFill>
                <a:schemeClr val="accent1">
                  <a:lumMod val="75000"/>
                </a:schemeClr>
              </a:solidFill>
              <a:latin typeface="+mn-ea"/>
              <a:cs typeface="Arial Unicode MS" panose="020B0604020202020204" pitchFamily="34" charset="-122"/>
            </a:endParaRPr>
          </a:p>
          <a:p>
            <a:pPr marL="457200" indent="-457200">
              <a:buFont typeface="Wingdings" charset="2"/>
              <a:buChar char="²"/>
            </a:pPr>
            <a:r>
              <a:rPr kumimoji="1" lang="zh-CN" altLang="en-US" sz="2000" dirty="0" smtClean="0">
                <a:solidFill>
                  <a:schemeClr val="accent1">
                    <a:lumMod val="75000"/>
                  </a:schemeClr>
                </a:solidFill>
                <a:latin typeface="+mn-ea"/>
                <a:cs typeface="Arial Unicode MS" panose="020B0604020202020204" pitchFamily="34" charset="-122"/>
              </a:rPr>
              <a:t>迭代工作内容</a:t>
            </a:r>
            <a:r>
              <a:rPr kumimoji="1" lang="en-US" altLang="zh-CN" sz="2000" dirty="0" smtClean="0">
                <a:solidFill>
                  <a:schemeClr val="accent1">
                    <a:lumMod val="75000"/>
                  </a:schemeClr>
                </a:solidFill>
                <a:latin typeface="+mn-ea"/>
                <a:cs typeface="Arial Unicode MS" panose="020B0604020202020204" pitchFamily="34" charset="-122"/>
              </a:rPr>
              <a:t>-</a:t>
            </a:r>
            <a:r>
              <a:rPr kumimoji="1" lang="zh-CN" altLang="en-US" sz="2000" dirty="0" smtClean="0">
                <a:solidFill>
                  <a:schemeClr val="accent1">
                    <a:lumMod val="75000"/>
                  </a:schemeClr>
                </a:solidFill>
                <a:latin typeface="+mn-ea"/>
                <a:cs typeface="Arial Unicode MS" panose="020B0604020202020204" pitchFamily="34" charset="-122"/>
              </a:rPr>
              <a:t>策略生成</a:t>
            </a:r>
            <a:r>
              <a:rPr kumimoji="1" lang="en-US" altLang="zh-CN" sz="2000" dirty="0" smtClean="0">
                <a:solidFill>
                  <a:schemeClr val="accent1">
                    <a:lumMod val="75000"/>
                  </a:schemeClr>
                </a:solidFill>
                <a:latin typeface="+mn-ea"/>
                <a:cs typeface="Arial Unicode MS" panose="020B0604020202020204" pitchFamily="34" charset="-122"/>
              </a:rPr>
              <a:t>    </a:t>
            </a:r>
          </a:p>
          <a:p>
            <a:pPr marL="457200" indent="-457200">
              <a:buFont typeface="Wingdings" charset="2"/>
              <a:buChar char="²"/>
            </a:pPr>
            <a:r>
              <a:rPr kumimoji="1" lang="zh-CN" altLang="en-US" sz="2000" dirty="0" smtClean="0">
                <a:solidFill>
                  <a:schemeClr val="accent1">
                    <a:lumMod val="75000"/>
                  </a:schemeClr>
                </a:solidFill>
                <a:latin typeface="+mn-ea"/>
                <a:cs typeface="Arial Unicode MS" panose="020B0604020202020204" pitchFamily="34" charset="-122"/>
              </a:rPr>
              <a:t>迭代工作内容</a:t>
            </a:r>
            <a:r>
              <a:rPr kumimoji="1" lang="en-US" altLang="zh-CN" sz="2000" dirty="0" smtClean="0">
                <a:solidFill>
                  <a:schemeClr val="accent1">
                    <a:lumMod val="75000"/>
                  </a:schemeClr>
                </a:solidFill>
                <a:latin typeface="+mn-ea"/>
                <a:cs typeface="Arial Unicode MS" panose="020B0604020202020204" pitchFamily="34" charset="-122"/>
              </a:rPr>
              <a:t>-</a:t>
            </a:r>
            <a:r>
              <a:rPr kumimoji="1" lang="zh-CN" altLang="en-US" sz="2000" dirty="0" smtClean="0">
                <a:solidFill>
                  <a:schemeClr val="accent1">
                    <a:lumMod val="75000"/>
                  </a:schemeClr>
                </a:solidFill>
                <a:latin typeface="+mn-ea"/>
                <a:cs typeface="Arial Unicode MS" panose="020B0604020202020204" pitchFamily="34" charset="-122"/>
              </a:rPr>
              <a:t>处置中心</a:t>
            </a:r>
          </a:p>
        </p:txBody>
      </p:sp>
    </p:spTree>
    <p:extLst>
      <p:ext uri="{BB962C8B-B14F-4D97-AF65-F5344CB8AC3E}">
        <p14:creationId xmlns:p14="http://schemas.microsoft.com/office/powerpoint/2010/main" val="323533827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815882"/>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需求：归并按照产品线、</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VIP</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、主机、源资产、目的资产、资产。</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归并目的：提高告警视图抽象层次，机器程序更好辅助人运维。</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：分组、聚合特质</a:t>
            </a: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数据分析挖掘平台作用 (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1746" y="2577885"/>
            <a:ext cx="4206708" cy="3239649"/>
          </a:xfrm>
          <a:prstGeom prst="rect">
            <a:avLst/>
          </a:prstGeom>
        </p:spPr>
      </p:pic>
      <p:pic>
        <p:nvPicPr>
          <p:cNvPr id="6" name="图片 5" descr="数据分析挖掘平台作用 (2).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54756" y="1908076"/>
            <a:ext cx="2848222" cy="4700440"/>
          </a:xfrm>
          <a:prstGeom prst="rect">
            <a:avLst/>
          </a:prstGeom>
        </p:spPr>
      </p:pic>
    </p:spTree>
    <p:extLst>
      <p:ext uri="{BB962C8B-B14F-4D97-AF65-F5344CB8AC3E}">
        <p14:creationId xmlns:p14="http://schemas.microsoft.com/office/powerpoint/2010/main" val="1621414622"/>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2677656"/>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说明：每一条原始告警都有涉及若干资产，按资产值归并的前提是规范资产类型完成资产提取，进而建立资产</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告警关联图谱</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一条原始告警关联多个资产，同一个资产值可能来自不同原始告警</a:t>
            </a: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未命名文件 (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5052" y="3560831"/>
            <a:ext cx="4955037" cy="2959798"/>
          </a:xfrm>
          <a:prstGeom prst="rect">
            <a:avLst/>
          </a:prstGeom>
        </p:spPr>
      </p:pic>
      <p:sp>
        <p:nvSpPr>
          <p:cNvPr id="7" name="文本框 6"/>
          <p:cNvSpPr txBox="1"/>
          <p:nvPr/>
        </p:nvSpPr>
        <p:spPr>
          <a:xfrm>
            <a:off x="6701206" y="3980418"/>
            <a:ext cx="3220208" cy="1323439"/>
          </a:xfrm>
          <a:prstGeom prst="rect">
            <a:avLst/>
          </a:prstGeom>
          <a:noFill/>
        </p:spPr>
        <p:txBody>
          <a:bodyPr wrap="square" rtlCol="0">
            <a:spAutoFit/>
          </a:bodyPr>
          <a:lstStyle/>
          <a:p>
            <a:pPr algn="ctr"/>
            <a:r>
              <a:rPr kumimoji="1" lang="zh-CN" altLang="en-US"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归并逻辑是，针对同一资产，关联分析有效事件范围内的告警，计算风险值、风险等级、处理进度、算法可信度等；</a:t>
            </a:r>
            <a:endParaRPr kumimoji="1" lang="en-US" altLang="zh-CN"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algn="ctr"/>
            <a:endParaRPr kumimoji="1" lang="zh-CN" altLang="en-US"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807883953"/>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384995"/>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归并算法</a:t>
            </a: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二元组</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归并维度</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风险值</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处理进度</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算法可信度等聚合值</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endParaRPr kumimoji="1" lang="zh-CN" altLang="en-US"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例</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按照产品线归并</a:t>
            </a:r>
            <a:endPar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8" name="图片 7" descr="未命名文件 (5).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56" y="2138655"/>
            <a:ext cx="12192000" cy="4180408"/>
          </a:xfrm>
          <a:prstGeom prst="rect">
            <a:avLst/>
          </a:prstGeom>
        </p:spPr>
      </p:pic>
    </p:spTree>
    <p:extLst>
      <p:ext uri="{BB962C8B-B14F-4D97-AF65-F5344CB8AC3E}">
        <p14:creationId xmlns:p14="http://schemas.microsoft.com/office/powerpoint/2010/main" val="2280410284"/>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DingTalk2017071816460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1141" y="1677193"/>
            <a:ext cx="8144902" cy="4654231"/>
          </a:xfrm>
          <a:prstGeom prst="rect">
            <a:avLst/>
          </a:prstGeom>
        </p:spPr>
      </p:pic>
      <p:sp>
        <p:nvSpPr>
          <p:cNvPr id="3" name="文本框 2"/>
          <p:cNvSpPr txBox="1"/>
          <p:nvPr/>
        </p:nvSpPr>
        <p:spPr>
          <a:xfrm>
            <a:off x="812800" y="1386488"/>
            <a:ext cx="10376606" cy="1384995"/>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归并算法</a:t>
            </a:r>
          </a:p>
          <a:p>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&lt;[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归并维度</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风险值</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mr-I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&gt;</a:t>
            </a:r>
            <a:endParaRPr kumimoji="1" lang="zh-CN" altLang="en-US"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例</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资产值归并</a:t>
            </a:r>
            <a:endPar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4"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4124941647"/>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3108544"/>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实现技术</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、分库分表，使用中间件</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TDDL</a:t>
            </a: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2</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、单库</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处理计算，</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110W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条数据归并异常返回</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3</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、单库</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部分计算迁移到客户端全量计算，</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110W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条记录归并成</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1.7W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条，超过</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5</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分钟计算事件</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4</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单库</a:t>
            </a:r>
            <a:r>
              <a:rPr kumimoji="1" lang="en-US" altLang="zh-CN" sz="2800" dirty="0" err="1">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部分计算迁移到客户端缓存计算，</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75W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条记录归并</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1.3W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36s</a:t>
            </a:r>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116670656"/>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523220"/>
          </a:xfrm>
          <a:prstGeom prst="rect">
            <a:avLst/>
          </a:prstGeom>
          <a:noFill/>
        </p:spPr>
        <p:txBody>
          <a:bodyPr wrap="square" rtlCol="0">
            <a:spAutoFit/>
          </a:bodyPr>
          <a:lstStyle/>
          <a:p>
            <a:pPr marL="457200" indent="-457200">
              <a:buFont typeface="Wingdings" charset="2"/>
              <a:buChar char="l"/>
            </a:pPr>
            <a:r>
              <a:rPr kumimoji="1" lang="zh-CN" altLang="en-US" sz="2800"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告警归并缓存说明</a:t>
            </a:r>
            <a:endParaRPr kumimoji="1" lang="en-US" altLang="zh-CN" sz="2800"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未命名文件 (13).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72804" y="1174588"/>
            <a:ext cx="7917985" cy="5570011"/>
          </a:xfrm>
          <a:prstGeom prst="rect">
            <a:avLst/>
          </a:prstGeom>
        </p:spPr>
      </p:pic>
      <p:sp>
        <p:nvSpPr>
          <p:cNvPr id="6" name="文本框 5"/>
          <p:cNvSpPr txBox="1"/>
          <p:nvPr/>
        </p:nvSpPr>
        <p:spPr>
          <a:xfrm>
            <a:off x="805052" y="2438148"/>
            <a:ext cx="2868706" cy="3416320"/>
          </a:xfrm>
          <a:prstGeom prst="rect">
            <a:avLst/>
          </a:prstGeom>
          <a:noFill/>
        </p:spPr>
        <p:txBody>
          <a:bodyPr wrap="square" rtlCol="0">
            <a:spAutoFit/>
          </a:bodyPr>
          <a:lstStyle/>
          <a:p>
            <a:pPr marL="285750" indent="-285750">
              <a:buFont typeface="Wingdings" charset="2"/>
              <a:buChar char="Ø"/>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最佳建立环形缓冲区增量添加和替换</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Ø"/>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折中每日分段拉去一次存量，</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288-1</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次基于缓存的计算</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Ø"/>
            </a:pPr>
            <a:endParaRPr kumimoji="1" lang="en-US" altLang="zh-CN" dirty="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Ø"/>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未拆分前</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110W</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原始数据无法直接计算</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Ø"/>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拆分后全量拉取计算</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260s</a:t>
            </a:r>
          </a:p>
          <a:p>
            <a:pPr marL="285750" indent="-285750">
              <a:buFont typeface="Wingdings" charset="2"/>
              <a:buChar char="Ø"/>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拆分并缓存后每次计算</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30s</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至</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60s</a:t>
            </a:r>
            <a:endPar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217740292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9F414E"/>
        </a:solidFill>
        <a:ln>
          <a:noFill/>
        </a:ln>
      </a:spPr>
      <a:bodyPr rtlCol="0" anchor="ctr"/>
      <a:lstStyle>
        <a:defPPr algn="ctr">
          <a:defRPr sz="2400" dirty="0">
            <a:latin typeface="Arial Unicode MS" panose="020B0604020202020204" pitchFamily="34" charset="-122"/>
            <a:ea typeface="Arial Unicode MS" panose="020B0604020202020204" pitchFamily="34" charset="-122"/>
            <a:cs typeface="Arial Unicode MS" panose="020B0604020202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solidFill>
            <a:srgbClr val="9F414E"/>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ctr">
          <a:defRPr sz="5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defRPr>
        </a:defPPr>
      </a:lstStyle>
    </a:txDef>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38258</TotalTime>
  <Words>716</Words>
  <Application>Microsoft Macintosh PowerPoint</Application>
  <PresentationFormat>自定义</PresentationFormat>
  <Paragraphs>146</Paragraphs>
  <Slides>22</Slides>
  <Notes>21</Notes>
  <HiddenSlides>0</HiddenSlides>
  <MMClips>0</MMClips>
  <ScaleCrop>false</ScaleCrop>
  <HeadingPairs>
    <vt:vector size="4" baseType="variant">
      <vt:variant>
        <vt:lpstr>主题</vt:lpstr>
      </vt:variant>
      <vt:variant>
        <vt:i4>1</vt:i4>
      </vt:variant>
      <vt:variant>
        <vt:lpstr>幻灯片标题</vt:lpstr>
      </vt:variant>
      <vt:variant>
        <vt:i4>22</vt:i4>
      </vt:variant>
    </vt:vector>
  </HeadingPairs>
  <TitlesOfParts>
    <vt:vector size="23"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Windows 用户</dc:creator>
  <cp:lastModifiedBy>notice lkp</cp:lastModifiedBy>
  <cp:revision>1060</cp:revision>
  <dcterms:created xsi:type="dcterms:W3CDTF">2014-10-15T13:27:38Z</dcterms:created>
  <dcterms:modified xsi:type="dcterms:W3CDTF">2017-07-19T02:37:09Z</dcterms:modified>
</cp:coreProperties>
</file>